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BB4F1-91C5-40CD-B458-52C8993DE4E8}" type="datetimeFigureOut">
              <a:rPr lang="zh-TW" altLang="en-US" smtClean="0"/>
              <a:t>2010/7/13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688B3-EBAB-4F30-851C-002EF08EF10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3714B-A136-4A53-B964-B4A7D46A75EE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5775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77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6689E-6FFC-4A36-A5A3-37630938DCB6}" type="slidenum">
              <a:rPr lang="en-US" altLang="zh-TW" smtClean="0"/>
              <a:pPr/>
              <a:t>12</a:t>
            </a:fld>
            <a:endParaRPr lang="en-US" altLang="zh-TW" smtClean="0"/>
          </a:p>
        </p:txBody>
      </p:sp>
      <p:sp>
        <p:nvSpPr>
          <p:cNvPr id="58675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6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4A91B9-A935-42E2-97CB-E214600EEA89}" type="slidenum">
              <a:rPr lang="en-US" altLang="zh-TW" smtClean="0"/>
              <a:pPr/>
              <a:t>13</a:t>
            </a:fld>
            <a:endParaRPr lang="en-US" altLang="zh-TW" smtClean="0"/>
          </a:p>
        </p:txBody>
      </p:sp>
      <p:sp>
        <p:nvSpPr>
          <p:cNvPr id="58777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7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479DB4-AE74-4584-91A6-F071DC1BEEE6}" type="slidenum">
              <a:rPr lang="en-US" altLang="zh-TW" smtClean="0"/>
              <a:pPr/>
              <a:t>14</a:t>
            </a:fld>
            <a:endParaRPr lang="en-US" altLang="zh-TW" smtClean="0"/>
          </a:p>
        </p:txBody>
      </p:sp>
      <p:sp>
        <p:nvSpPr>
          <p:cNvPr id="5888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8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8D30F-E8AB-4CDA-B4BB-EBDA7533BE15}" type="slidenum">
              <a:rPr lang="en-US" altLang="zh-TW" smtClean="0"/>
              <a:pPr/>
              <a:t>15</a:t>
            </a:fld>
            <a:endParaRPr lang="en-US" altLang="zh-TW" smtClean="0"/>
          </a:p>
        </p:txBody>
      </p:sp>
      <p:sp>
        <p:nvSpPr>
          <p:cNvPr id="5898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9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A7558-A0AE-49F5-8DC5-0AE811797E06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  <p:sp>
        <p:nvSpPr>
          <p:cNvPr id="57856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78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0559EA-D704-4C44-9CFD-06E753DFB315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  <p:sp>
        <p:nvSpPr>
          <p:cNvPr id="5795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79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B8771-3572-479D-A40A-8D6846525CC9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sp>
        <p:nvSpPr>
          <p:cNvPr id="5806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0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647F97-219E-4983-826B-2CE3DCD34E80}" type="slidenum">
              <a:rPr lang="en-US" altLang="zh-TW" smtClean="0"/>
              <a:pPr/>
              <a:t>7</a:t>
            </a:fld>
            <a:endParaRPr lang="en-US" altLang="zh-TW" smtClean="0"/>
          </a:p>
        </p:txBody>
      </p:sp>
      <p:sp>
        <p:nvSpPr>
          <p:cNvPr id="58163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1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84C82B-582D-42C7-9C09-F46152669294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  <p:sp>
        <p:nvSpPr>
          <p:cNvPr id="58265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2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7AC42E-336F-481F-9312-0DBFB9240F75}" type="slidenum">
              <a:rPr lang="en-US" altLang="zh-TW" smtClean="0"/>
              <a:pPr/>
              <a:t>9</a:t>
            </a:fld>
            <a:endParaRPr lang="en-US" altLang="zh-TW" smtClean="0"/>
          </a:p>
        </p:txBody>
      </p:sp>
      <p:sp>
        <p:nvSpPr>
          <p:cNvPr id="58368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3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59895-D8F6-4E3B-96EF-31A6208F66EF}" type="slidenum">
              <a:rPr lang="en-US" altLang="zh-TW" smtClean="0"/>
              <a:pPr/>
              <a:t>10</a:t>
            </a:fld>
            <a:endParaRPr lang="en-US" altLang="zh-TW" smtClean="0"/>
          </a:p>
        </p:txBody>
      </p:sp>
      <p:sp>
        <p:nvSpPr>
          <p:cNvPr id="5847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4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D5B793-49CA-474B-AE43-983FDC4588BB}" type="slidenum">
              <a:rPr lang="en-US" altLang="zh-TW" smtClean="0"/>
              <a:pPr/>
              <a:t>11</a:t>
            </a:fld>
            <a:endParaRPr lang="en-US" altLang="zh-TW" smtClean="0"/>
          </a:p>
        </p:txBody>
      </p:sp>
      <p:sp>
        <p:nvSpPr>
          <p:cNvPr id="5857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08038" y="211138"/>
            <a:ext cx="5197475" cy="3898900"/>
          </a:xfrm>
          <a:ln/>
        </p:spPr>
      </p:sp>
      <p:sp>
        <p:nvSpPr>
          <p:cNvPr id="585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4344988"/>
            <a:ext cx="5611812" cy="4511675"/>
          </a:xfrm>
          <a:noFill/>
          <a:ln/>
        </p:spPr>
        <p:txBody>
          <a:bodyPr/>
          <a:lstStyle/>
          <a:p>
            <a:pPr marL="177800" indent="-177800"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76250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28D7D-7128-4981-BEC1-F3F92682CC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___1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DEA5D7-F350-4FED-82DE-A4BBA7CB65C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330755" name="Rectangle 2"/>
          <p:cNvSpPr>
            <a:spLocks noChangeArrowheads="1"/>
          </p:cNvSpPr>
          <p:nvPr/>
        </p:nvSpPr>
        <p:spPr bwMode="auto">
          <a:xfrm>
            <a:off x="657225" y="32385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4000" b="1">
                <a:solidFill>
                  <a:srgbClr val="FFFF66"/>
                </a:solidFill>
                <a:latin typeface="Book Antiqua" pitchFamily="18" charset="0"/>
                <a:ea typeface="標楷體" pitchFamily="65" charset="-120"/>
              </a:rPr>
              <a:t>個案公司背景介紹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125" y="1179513"/>
            <a:ext cx="7464425" cy="41275"/>
            <a:chOff x="1151" y="1730"/>
            <a:chExt cx="5089" cy="26"/>
          </a:xfrm>
        </p:grpSpPr>
        <p:sp>
          <p:nvSpPr>
            <p:cNvPr id="330758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759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760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075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92163" y="1403350"/>
            <a:ext cx="8101012" cy="4614863"/>
          </a:xfrm>
        </p:spPr>
        <p:txBody>
          <a:bodyPr/>
          <a:lstStyle/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成立時間：民國</a:t>
            </a:r>
            <a:r>
              <a:rPr lang="en-US" altLang="zh-TW" sz="2800" smtClean="0">
                <a:latin typeface="標楷體" pitchFamily="65" charset="-120"/>
              </a:rPr>
              <a:t>54</a:t>
            </a:r>
            <a:r>
              <a:rPr lang="zh-TW" altLang="en-US" sz="2800" smtClean="0">
                <a:latin typeface="標楷體" pitchFamily="65" charset="-120"/>
              </a:rPr>
              <a:t>年，成立迄今四十周年，為一家股票上市公司 。</a:t>
            </a:r>
          </a:p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資本額：三十億台幣。</a:t>
            </a:r>
          </a:p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產業別：通路暨</a:t>
            </a:r>
            <a:r>
              <a:rPr lang="en-US" altLang="zh-TW" sz="2800" smtClean="0">
                <a:latin typeface="標楷體" pitchFamily="65" charset="-120"/>
              </a:rPr>
              <a:t>OEM/ODM</a:t>
            </a:r>
            <a:r>
              <a:rPr lang="zh-TW" altLang="en-US" sz="2800" smtClean="0">
                <a:latin typeface="標楷體" pitchFamily="65" charset="-120"/>
              </a:rPr>
              <a:t>。</a:t>
            </a:r>
          </a:p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經營模式：</a:t>
            </a:r>
            <a:r>
              <a:rPr lang="en-US" altLang="zh-TW" sz="2800" smtClean="0">
                <a:latin typeface="標楷體" pitchFamily="65" charset="-120"/>
              </a:rPr>
              <a:t>OA</a:t>
            </a:r>
            <a:r>
              <a:rPr lang="zh-TW" altLang="en-US" sz="2800" smtClean="0">
                <a:latin typeface="標楷體" pitchFamily="65" charset="-120"/>
              </a:rPr>
              <a:t>產品的銷售與服務以及光學產品的研發製造 。</a:t>
            </a:r>
          </a:p>
          <a:p>
            <a:pPr marL="357188" indent="-357188" eaLnBrk="1" hangingPunct="1"/>
            <a:r>
              <a:rPr lang="zh-TW" altLang="en-US" sz="2800" smtClean="0">
                <a:latin typeface="標楷體" pitchFamily="65" charset="-120"/>
              </a:rPr>
              <a:t>全球營運據點：台灣、大陸、越南、美國、日本等地。</a:t>
            </a:r>
          </a:p>
          <a:p>
            <a:pPr marL="357188" indent="-357188" eaLnBrk="1" hangingPunct="1">
              <a:buFontTx/>
              <a:buNone/>
            </a:pPr>
            <a:endParaRPr lang="en-US" altLang="zh-TW" smtClean="0">
              <a:latin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2FECC-EF81-4E50-91AE-1215373DB1C0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338947" name="Rectangle 2"/>
          <p:cNvSpPr>
            <a:spLocks noChangeArrowheads="1"/>
          </p:cNvSpPr>
          <p:nvPr/>
        </p:nvSpPr>
        <p:spPr bwMode="auto">
          <a:xfrm>
            <a:off x="341313" y="2794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4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4963" y="981075"/>
            <a:ext cx="7464425" cy="41275"/>
            <a:chOff x="1151" y="1730"/>
            <a:chExt cx="5089" cy="26"/>
          </a:xfrm>
        </p:grpSpPr>
        <p:sp>
          <p:nvSpPr>
            <p:cNvPr id="338992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993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8994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38989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8990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8991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8968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69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0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1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2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3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4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5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6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7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8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79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0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1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2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3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4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5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6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7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88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8950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8951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8952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8953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8954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8955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8956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8957" name="AutoShape 40"/>
          <p:cNvSpPr>
            <a:spLocks noChangeArrowheads="1"/>
          </p:cNvSpPr>
          <p:nvPr/>
        </p:nvSpPr>
        <p:spPr bwMode="auto">
          <a:xfrm>
            <a:off x="2244725" y="3810000"/>
            <a:ext cx="1263650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58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59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60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61" name="Text Box 44"/>
          <p:cNvSpPr txBox="1">
            <a:spLocks noChangeArrowheads="1"/>
          </p:cNvSpPr>
          <p:nvPr/>
        </p:nvSpPr>
        <p:spPr bwMode="auto">
          <a:xfrm>
            <a:off x="2674938" y="3687763"/>
            <a:ext cx="490537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4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338962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8963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8964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8965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高關聯</a:t>
            </a:r>
          </a:p>
        </p:txBody>
      </p:sp>
      <p:sp>
        <p:nvSpPr>
          <p:cNvPr id="1999921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3797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企業流程知識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系統分析知識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系統設計知識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 sz="1600">
                <a:solidFill>
                  <a:schemeClr val="bg1"/>
                </a:solidFill>
              </a:rPr>
              <a:t> </a:t>
            </a:r>
            <a:r>
              <a:rPr kumimoji="0" lang="zh-TW" altLang="en-US">
                <a:solidFill>
                  <a:schemeClr val="bg1"/>
                </a:solidFill>
              </a:rPr>
              <a:t>系統功能知識</a:t>
            </a: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程式設計知識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資料庫知識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資料倉儲知識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系統整合知識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網路通訊知識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資訊安全知識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主機維護知識</a:t>
            </a:r>
            <a:endParaRPr kumimoji="0" lang="zh-TW" alt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27C6FE-D8C6-4465-961D-F61D590E56B9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339971" name="Rectangle 2"/>
          <p:cNvSpPr>
            <a:spLocks noChangeArrowheads="1"/>
          </p:cNvSpPr>
          <p:nvPr/>
        </p:nvSpPr>
        <p:spPr bwMode="auto">
          <a:xfrm>
            <a:off x="385763" y="3683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5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1069975"/>
            <a:ext cx="7464425" cy="41275"/>
            <a:chOff x="1151" y="1730"/>
            <a:chExt cx="5089" cy="26"/>
          </a:xfrm>
        </p:grpSpPr>
        <p:sp>
          <p:nvSpPr>
            <p:cNvPr id="340016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0017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0018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40013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0014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0015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9992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3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4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5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6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7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8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9999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0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1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2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3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4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5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6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7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8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09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10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11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0012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9974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9975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9976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9977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9978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9979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9980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9981" name="AutoShape 40"/>
          <p:cNvSpPr>
            <a:spLocks noChangeArrowheads="1"/>
          </p:cNvSpPr>
          <p:nvPr/>
        </p:nvSpPr>
        <p:spPr bwMode="auto">
          <a:xfrm>
            <a:off x="1617663" y="2368550"/>
            <a:ext cx="1227137" cy="1492250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2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3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4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5" name="Text Box 44"/>
          <p:cNvSpPr txBox="1">
            <a:spLocks noChangeArrowheads="1"/>
          </p:cNvSpPr>
          <p:nvPr/>
        </p:nvSpPr>
        <p:spPr bwMode="auto">
          <a:xfrm>
            <a:off x="1970088" y="22860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5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339986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9987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9988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9989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低關聯</a:t>
            </a:r>
          </a:p>
        </p:txBody>
      </p:sp>
      <p:sp>
        <p:nvSpPr>
          <p:cNvPr id="2001969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AC606-BD20-4B8D-A6A7-62373449A1ED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340995" name="Rectangle 2"/>
          <p:cNvSpPr>
            <a:spLocks noChangeArrowheads="1"/>
          </p:cNvSpPr>
          <p:nvPr/>
        </p:nvSpPr>
        <p:spPr bwMode="auto">
          <a:xfrm>
            <a:off x="385763" y="2794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6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981075"/>
            <a:ext cx="7464425" cy="41275"/>
            <a:chOff x="1151" y="1730"/>
            <a:chExt cx="5089" cy="26"/>
          </a:xfrm>
        </p:grpSpPr>
        <p:sp>
          <p:nvSpPr>
            <p:cNvPr id="341040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1041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1042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41037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1038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1039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1016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17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18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19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0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1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2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3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4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5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6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7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8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29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0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1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2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3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4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5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1036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40998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40999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41000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41001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41002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41003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41004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41005" name="AutoShape 40"/>
          <p:cNvSpPr>
            <a:spLocks noChangeArrowheads="1"/>
          </p:cNvSpPr>
          <p:nvPr/>
        </p:nvSpPr>
        <p:spPr bwMode="auto">
          <a:xfrm>
            <a:off x="1266825" y="2681288"/>
            <a:ext cx="1309688" cy="1509712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06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07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08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09" name="Text Box 44"/>
          <p:cNvSpPr txBox="1">
            <a:spLocks noChangeArrowheads="1"/>
          </p:cNvSpPr>
          <p:nvPr/>
        </p:nvSpPr>
        <p:spPr bwMode="auto">
          <a:xfrm>
            <a:off x="1687513" y="2590800"/>
            <a:ext cx="4921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6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341010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1011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1012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1013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低關聯</a:t>
            </a:r>
          </a:p>
        </p:txBody>
      </p:sp>
      <p:sp>
        <p:nvSpPr>
          <p:cNvPr id="2004017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7CB54-9BC2-46AC-B32E-F4AABE06319B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342019" name="Rectangle 2"/>
          <p:cNvSpPr>
            <a:spLocks noChangeArrowheads="1"/>
          </p:cNvSpPr>
          <p:nvPr/>
        </p:nvSpPr>
        <p:spPr bwMode="auto">
          <a:xfrm>
            <a:off x="431800" y="2794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7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5450" y="981075"/>
            <a:ext cx="7464425" cy="41275"/>
            <a:chOff x="1151" y="1730"/>
            <a:chExt cx="5089" cy="26"/>
          </a:xfrm>
        </p:grpSpPr>
        <p:sp>
          <p:nvSpPr>
            <p:cNvPr id="342064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2065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2066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42061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2062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2063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2040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1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2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3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4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5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6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7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8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49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0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1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2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3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4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5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6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7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8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59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2060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42022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42023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42024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42025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42026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42027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42028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42029" name="AutoShape 40"/>
          <p:cNvSpPr>
            <a:spLocks noChangeArrowheads="1"/>
          </p:cNvSpPr>
          <p:nvPr/>
        </p:nvSpPr>
        <p:spPr bwMode="auto">
          <a:xfrm>
            <a:off x="1617663" y="3505200"/>
            <a:ext cx="1266825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0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1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2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3" name="Text Box 44"/>
          <p:cNvSpPr txBox="1">
            <a:spLocks noChangeArrowheads="1"/>
          </p:cNvSpPr>
          <p:nvPr/>
        </p:nvSpPr>
        <p:spPr bwMode="auto">
          <a:xfrm>
            <a:off x="2039938" y="34290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" pitchFamily="2" charset="2"/>
              </a:rPr>
              <a:t>7</a:t>
            </a:r>
          </a:p>
        </p:txBody>
      </p:sp>
      <p:sp>
        <p:nvSpPr>
          <p:cNvPr id="342034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2035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2036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2037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低關聯</a:t>
            </a:r>
          </a:p>
        </p:txBody>
      </p:sp>
      <p:sp>
        <p:nvSpPr>
          <p:cNvPr id="2006065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5F2C3-A90D-4A41-999B-DAB7C54E61DA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343043" name="Rectangle 2"/>
          <p:cNvSpPr>
            <a:spLocks noChangeArrowheads="1"/>
          </p:cNvSpPr>
          <p:nvPr/>
        </p:nvSpPr>
        <p:spPr bwMode="auto">
          <a:xfrm>
            <a:off x="431800" y="32385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8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5450" y="1025525"/>
            <a:ext cx="7464425" cy="41275"/>
            <a:chOff x="1151" y="1730"/>
            <a:chExt cx="5089" cy="26"/>
          </a:xfrm>
        </p:grpSpPr>
        <p:sp>
          <p:nvSpPr>
            <p:cNvPr id="343088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3089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3090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43085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3086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3087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43064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5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6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7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8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69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0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1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2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3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4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5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6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7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8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79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0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1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2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3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43084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43046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43047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43048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43049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43050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43051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43052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43053" name="AutoShape 40"/>
          <p:cNvSpPr>
            <a:spLocks noChangeArrowheads="1"/>
          </p:cNvSpPr>
          <p:nvPr/>
        </p:nvSpPr>
        <p:spPr bwMode="auto">
          <a:xfrm>
            <a:off x="1266825" y="3810000"/>
            <a:ext cx="1309688" cy="1447800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54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55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56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57" name="Text Box 44"/>
          <p:cNvSpPr txBox="1">
            <a:spLocks noChangeArrowheads="1"/>
          </p:cNvSpPr>
          <p:nvPr/>
        </p:nvSpPr>
        <p:spPr bwMode="auto">
          <a:xfrm>
            <a:off x="1760538" y="37338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" pitchFamily="2" charset="2"/>
              </a:rPr>
              <a:t>8</a:t>
            </a:r>
          </a:p>
        </p:txBody>
      </p:sp>
      <p:sp>
        <p:nvSpPr>
          <p:cNvPr id="343058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3059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43060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43061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低關聯</a:t>
            </a:r>
          </a:p>
        </p:txBody>
      </p:sp>
      <p:sp>
        <p:nvSpPr>
          <p:cNvPr id="2008113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1718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電腦周邊維護知識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資產管理知識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設備維護知識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2BC5F-29DA-445D-A67D-D2EB6AD99C33}" type="slidenum">
              <a:rPr lang="en-US" altLang="zh-TW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344067" name="Rectangle 2"/>
          <p:cNvSpPr>
            <a:spLocks noChangeArrowheads="1"/>
          </p:cNvSpPr>
          <p:nvPr/>
        </p:nvSpPr>
        <p:spPr bwMode="auto">
          <a:xfrm>
            <a:off x="385763" y="233363"/>
            <a:ext cx="6269037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 sz="4000" b="1">
                <a:solidFill>
                  <a:srgbClr val="FFFF66"/>
                </a:solidFill>
                <a:ea typeface="標楷體" pitchFamily="65" charset="-120"/>
              </a:rPr>
              <a:t>知識缺口與關鍵知識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935038"/>
            <a:ext cx="7464425" cy="41275"/>
            <a:chOff x="1151" y="1730"/>
            <a:chExt cx="5089" cy="26"/>
          </a:xfrm>
        </p:grpSpPr>
        <p:sp>
          <p:nvSpPr>
            <p:cNvPr id="344086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087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088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787650" y="1223963"/>
            <a:ext cx="2393950" cy="2305050"/>
            <a:chOff x="3382" y="1202"/>
            <a:chExt cx="1552" cy="1638"/>
          </a:xfrm>
        </p:grpSpPr>
        <p:sp>
          <p:nvSpPr>
            <p:cNvPr id="2010120" name="Rectangle 8"/>
            <p:cNvSpPr>
              <a:spLocks noChangeArrowheads="1"/>
            </p:cNvSpPr>
            <p:nvPr/>
          </p:nvSpPr>
          <p:spPr bwMode="auto">
            <a:xfrm>
              <a:off x="3382" y="1202"/>
              <a:ext cx="1552" cy="240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anchor="b" anchorCtr="1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GB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經營缺口知識</a:t>
              </a:r>
            </a:p>
          </p:txBody>
        </p:sp>
        <p:sp>
          <p:nvSpPr>
            <p:cNvPr id="2010121" name="Rectangle 9"/>
            <p:cNvSpPr>
              <a:spLocks noChangeArrowheads="1"/>
            </p:cNvSpPr>
            <p:nvPr/>
          </p:nvSpPr>
          <p:spPr bwMode="auto">
            <a:xfrm>
              <a:off x="3382" y="1442"/>
              <a:ext cx="1552" cy="13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pPr marL="342900" indent="-342900">
                <a:lnSpc>
                  <a:spcPct val="7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en-US" altLang="zh-TW"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策略規劃知識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 績效管理</a:t>
              </a:r>
            </a:p>
            <a:p>
              <a:pPr marL="342900" indent="-342900">
                <a:lnSpc>
                  <a:spcPct val="7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 專案管理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246688" y="1223963"/>
            <a:ext cx="2393950" cy="2305050"/>
            <a:chOff x="3382" y="1202"/>
            <a:chExt cx="1552" cy="1638"/>
          </a:xfrm>
        </p:grpSpPr>
        <p:sp>
          <p:nvSpPr>
            <p:cNvPr id="2010123" name="Rectangle 11"/>
            <p:cNvSpPr>
              <a:spLocks noChangeArrowheads="1"/>
            </p:cNvSpPr>
            <p:nvPr/>
          </p:nvSpPr>
          <p:spPr bwMode="auto">
            <a:xfrm>
              <a:off x="3382" y="1202"/>
              <a:ext cx="1552" cy="240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anchor="b" anchorCtr="1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GB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經營關鍵知識</a:t>
              </a:r>
            </a:p>
          </p:txBody>
        </p:sp>
        <p:sp>
          <p:nvSpPr>
            <p:cNvPr id="2010124" name="Rectangle 12"/>
            <p:cNvSpPr>
              <a:spLocks noChangeArrowheads="1"/>
            </p:cNvSpPr>
            <p:nvPr/>
          </p:nvSpPr>
          <p:spPr bwMode="auto">
            <a:xfrm>
              <a:off x="3382" y="1442"/>
              <a:ext cx="1552" cy="13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pPr marL="342900" indent="-342900" fontAlgn="t">
                <a:lnSpc>
                  <a:spcPct val="8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無</a:t>
              </a:r>
              <a:endParaRPr lang="zh-TW" altLang="en-GB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787650" y="3600450"/>
            <a:ext cx="2393950" cy="2305050"/>
            <a:chOff x="3382" y="1202"/>
            <a:chExt cx="1552" cy="1638"/>
          </a:xfrm>
        </p:grpSpPr>
        <p:sp>
          <p:nvSpPr>
            <p:cNvPr id="2010126" name="Rectangle 14"/>
            <p:cNvSpPr>
              <a:spLocks noChangeArrowheads="1"/>
            </p:cNvSpPr>
            <p:nvPr/>
          </p:nvSpPr>
          <p:spPr bwMode="auto">
            <a:xfrm>
              <a:off x="3382" y="1202"/>
              <a:ext cx="1552" cy="240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anchor="b" anchorCtr="1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GB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營運缺口知識</a:t>
              </a:r>
            </a:p>
          </p:txBody>
        </p:sp>
        <p:sp>
          <p:nvSpPr>
            <p:cNvPr id="2010127" name="Rectangle 15"/>
            <p:cNvSpPr>
              <a:spLocks noChangeArrowheads="1"/>
            </p:cNvSpPr>
            <p:nvPr/>
          </p:nvSpPr>
          <p:spPr bwMode="auto">
            <a:xfrm>
              <a:off x="3382" y="1442"/>
              <a:ext cx="1552" cy="13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企業流程知識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系統分析知識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系統設計知識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系統功能知識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資料倉儲知識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系統整合知識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5248275" y="3600450"/>
            <a:ext cx="2392363" cy="2305050"/>
            <a:chOff x="3382" y="1202"/>
            <a:chExt cx="1552" cy="1638"/>
          </a:xfrm>
        </p:grpSpPr>
        <p:sp>
          <p:nvSpPr>
            <p:cNvPr id="2010129" name="Rectangle 17"/>
            <p:cNvSpPr>
              <a:spLocks noChangeArrowheads="1"/>
            </p:cNvSpPr>
            <p:nvPr/>
          </p:nvSpPr>
          <p:spPr bwMode="auto">
            <a:xfrm>
              <a:off x="3382" y="1202"/>
              <a:ext cx="1552" cy="240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anchor="b" anchorCtr="1"/>
            <a:lstStyle/>
            <a:p>
              <a:pPr algn="ctr">
                <a:spcAft>
                  <a:spcPts val="200"/>
                </a:spcAft>
                <a:defRPr/>
              </a:pPr>
              <a:r>
                <a:rPr lang="zh-TW" altLang="en-GB" b="1">
                  <a:solidFill>
                    <a:srgbClr val="FFFFFF"/>
                  </a:solidFill>
                  <a:latin typeface="標楷體" pitchFamily="65" charset="-120"/>
                  <a:ea typeface="標楷體" pitchFamily="65" charset="-120"/>
                </a:rPr>
                <a:t>營運關鍵知識</a:t>
              </a:r>
            </a:p>
          </p:txBody>
        </p:sp>
        <p:sp>
          <p:nvSpPr>
            <p:cNvPr id="2010130" name="Rectangle 18"/>
            <p:cNvSpPr>
              <a:spLocks noChangeArrowheads="1"/>
            </p:cNvSpPr>
            <p:nvPr/>
          </p:nvSpPr>
          <p:spPr bwMode="auto">
            <a:xfrm>
              <a:off x="3382" y="1442"/>
              <a:ext cx="1552" cy="13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/>
            <a:lstStyle/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程式設計知識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資料庫知識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網路通訊知識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資訊安全知識</a:t>
              </a:r>
            </a:p>
            <a:p>
              <a:pPr marL="342900" indent="-342900" fontAlgn="t">
                <a:lnSpc>
                  <a:spcPct val="65000"/>
                </a:lnSpc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r>
                <a:rPr lang="zh-TW" altLang="en-US">
                  <a:latin typeface="標楷體" pitchFamily="65" charset="-120"/>
                  <a:ea typeface="標楷體" pitchFamily="65" charset="-120"/>
                </a:rPr>
                <a:t>主機維護知識</a:t>
              </a:r>
            </a:p>
            <a:p>
              <a:pPr marL="342900" indent="-342900">
                <a:spcBef>
                  <a:spcPct val="20000"/>
                </a:spcBef>
                <a:buClr>
                  <a:schemeClr val="tx2"/>
                </a:buClr>
                <a:buFontTx/>
                <a:buChar char="•"/>
                <a:defRPr/>
              </a:pPr>
              <a:endParaRPr lang="en-US" altLang="zh-TW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344073" name="Text Box 19"/>
          <p:cNvSpPr txBox="1">
            <a:spLocks noChangeArrowheads="1"/>
          </p:cNvSpPr>
          <p:nvPr/>
        </p:nvSpPr>
        <p:spPr bwMode="auto">
          <a:xfrm>
            <a:off x="431800" y="2168525"/>
            <a:ext cx="2247900" cy="73025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sz="1400">
                <a:solidFill>
                  <a:srgbClr val="003399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策略層次的知識</a:t>
            </a:r>
          </a:p>
          <a:p>
            <a:pPr>
              <a:buFontTx/>
              <a:buChar char="•"/>
            </a:pP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 與</a:t>
            </a:r>
            <a:r>
              <a:rPr lang="en-US" altLang="zh-TW" sz="1400">
                <a:solidFill>
                  <a:srgbClr val="003399"/>
                </a:solidFill>
                <a:latin typeface="新細明體" pitchFamily="18" charset="-120"/>
              </a:rPr>
              <a:t>CSF</a:t>
            </a: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高相關的知識</a:t>
            </a:r>
          </a:p>
          <a:p>
            <a:pPr>
              <a:buFontTx/>
              <a:buChar char="•"/>
            </a:pP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 解決現行未來問題的知識</a:t>
            </a:r>
          </a:p>
        </p:txBody>
      </p:sp>
      <p:sp>
        <p:nvSpPr>
          <p:cNvPr id="344074" name="Text Box 20"/>
          <p:cNvSpPr txBox="1">
            <a:spLocks noChangeArrowheads="1"/>
          </p:cNvSpPr>
          <p:nvPr/>
        </p:nvSpPr>
        <p:spPr bwMode="auto">
          <a:xfrm>
            <a:off x="431800" y="4454525"/>
            <a:ext cx="2247900" cy="73025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sz="1400">
                <a:solidFill>
                  <a:srgbClr val="003399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其他層次的知識</a:t>
            </a:r>
          </a:p>
          <a:p>
            <a:pPr>
              <a:buFontTx/>
              <a:buChar char="•"/>
            </a:pP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 與</a:t>
            </a:r>
            <a:r>
              <a:rPr lang="en-US" altLang="zh-TW" sz="1400">
                <a:solidFill>
                  <a:srgbClr val="003399"/>
                </a:solidFill>
                <a:latin typeface="新細明體" pitchFamily="18" charset="-120"/>
              </a:rPr>
              <a:t>CSF</a:t>
            </a: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高相關的知識</a:t>
            </a:r>
          </a:p>
          <a:p>
            <a:pPr>
              <a:buFontTx/>
              <a:buChar char="•"/>
            </a:pPr>
            <a:r>
              <a:rPr lang="zh-TW" altLang="en-US" sz="1400">
                <a:solidFill>
                  <a:srgbClr val="003399"/>
                </a:solidFill>
                <a:latin typeface="新細明體" pitchFamily="18" charset="-120"/>
              </a:rPr>
              <a:t> 解決現行未來問題的知識</a:t>
            </a:r>
          </a:p>
        </p:txBody>
      </p:sp>
      <p:sp>
        <p:nvSpPr>
          <p:cNvPr id="344075" name="Text Box 21"/>
          <p:cNvSpPr txBox="1">
            <a:spLocks noChangeArrowheads="1"/>
          </p:cNvSpPr>
          <p:nvPr/>
        </p:nvSpPr>
        <p:spPr bwMode="auto">
          <a:xfrm>
            <a:off x="4451350" y="6097588"/>
            <a:ext cx="1784350" cy="3667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003399"/>
                </a:solidFill>
                <a:latin typeface="標楷體" pitchFamily="65" charset="-120"/>
                <a:ea typeface="標楷體" pitchFamily="65" charset="-120"/>
              </a:rPr>
              <a:t>知識的有效程度</a:t>
            </a:r>
          </a:p>
        </p:txBody>
      </p:sp>
      <p:sp>
        <p:nvSpPr>
          <p:cNvPr id="344076" name="Text Box 22"/>
          <p:cNvSpPr txBox="1">
            <a:spLocks noChangeArrowheads="1"/>
          </p:cNvSpPr>
          <p:nvPr/>
        </p:nvSpPr>
        <p:spPr bwMode="auto">
          <a:xfrm>
            <a:off x="7042150" y="597852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高</a:t>
            </a:r>
          </a:p>
        </p:txBody>
      </p:sp>
      <p:sp>
        <p:nvSpPr>
          <p:cNvPr id="344077" name="Text Box 23"/>
          <p:cNvSpPr txBox="1">
            <a:spLocks noChangeArrowheads="1"/>
          </p:cNvSpPr>
          <p:nvPr/>
        </p:nvSpPr>
        <p:spPr bwMode="auto">
          <a:xfrm>
            <a:off x="3122613" y="597852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D4D33-EF3E-4CEB-BE8E-D3F0BCB3334C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31779" name="Rectangle 2"/>
          <p:cNvSpPr>
            <a:spLocks noChangeArrowheads="1"/>
          </p:cNvSpPr>
          <p:nvPr/>
        </p:nvSpPr>
        <p:spPr bwMode="auto">
          <a:xfrm>
            <a:off x="657225" y="3683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4000" b="1">
                <a:solidFill>
                  <a:srgbClr val="FFFF66"/>
                </a:solidFill>
                <a:latin typeface="Book Antiqua" pitchFamily="18" charset="0"/>
                <a:ea typeface="標楷體" pitchFamily="65" charset="-120"/>
              </a:rPr>
              <a:t>資訊部門的策略性目標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57225" y="1179513"/>
            <a:ext cx="7464425" cy="41275"/>
            <a:chOff x="1151" y="1730"/>
            <a:chExt cx="5089" cy="26"/>
          </a:xfrm>
        </p:grpSpPr>
        <p:sp>
          <p:nvSpPr>
            <p:cNvPr id="331783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784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785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981447" name="Rectangle 7"/>
          <p:cNvSpPr>
            <a:spLocks noChangeArrowheads="1"/>
          </p:cNvSpPr>
          <p:nvPr/>
        </p:nvSpPr>
        <p:spPr bwMode="auto">
          <a:xfrm>
            <a:off x="341313" y="2438400"/>
            <a:ext cx="8280400" cy="792163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kumimoji="0" lang="zh-TW" altLang="zh-TW" sz="1600">
              <a:ea typeface="標楷體" pitchFamily="65" charset="-120"/>
            </a:endParaRPr>
          </a:p>
        </p:txBody>
      </p:sp>
      <p:sp>
        <p:nvSpPr>
          <p:cNvPr id="331782" name="Text Box 8"/>
          <p:cNvSpPr txBox="1">
            <a:spLocks noChangeArrowheads="1"/>
          </p:cNvSpPr>
          <p:nvPr/>
        </p:nvSpPr>
        <p:spPr bwMode="auto">
          <a:xfrm>
            <a:off x="341313" y="2528888"/>
            <a:ext cx="8418512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2600" b="1" i="1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依據企業的使命、願景、策略規劃，推動企業電子化。</a:t>
            </a:r>
            <a:r>
              <a:rPr lang="zh-TW" altLang="en-US" sz="2400" b="1" i="1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2400" i="1">
              <a:solidFill>
                <a:schemeClr val="accent1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0DEC58-D37B-4BEC-A831-E4E2F26F8350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332803" name="Rectangle 2"/>
          <p:cNvSpPr>
            <a:spLocks noChangeArrowheads="1"/>
          </p:cNvSpPr>
          <p:nvPr/>
        </p:nvSpPr>
        <p:spPr bwMode="auto">
          <a:xfrm>
            <a:off x="385763" y="323850"/>
            <a:ext cx="778668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en-US" altLang="zh-TW" sz="4000" b="1">
                <a:solidFill>
                  <a:srgbClr val="FFFF66"/>
                </a:solidFill>
              </a:rPr>
              <a:t>Critical Success Factors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1025525"/>
            <a:ext cx="7464425" cy="41275"/>
            <a:chOff x="1151" y="1730"/>
            <a:chExt cx="5089" cy="26"/>
          </a:xfrm>
        </p:grpSpPr>
        <p:sp>
          <p:nvSpPr>
            <p:cNvPr id="332817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2818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2819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2805" name="AutoShape 7"/>
          <p:cNvSpPr>
            <a:spLocks noChangeArrowheads="1"/>
          </p:cNvSpPr>
          <p:nvPr/>
        </p:nvSpPr>
        <p:spPr bwMode="auto">
          <a:xfrm>
            <a:off x="250825" y="1493838"/>
            <a:ext cx="3798888" cy="4032250"/>
          </a:xfrm>
          <a:prstGeom prst="triangle">
            <a:avLst>
              <a:gd name="adj" fmla="val 50000"/>
            </a:avLst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 eaLnBrk="0" hangingPunct="0"/>
            <a:endParaRPr kumimoji="0" lang="en-GB" altLang="zh-TW">
              <a:solidFill>
                <a:schemeClr val="bg2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32806" name="Line 8"/>
          <p:cNvSpPr>
            <a:spLocks noChangeShapeType="1"/>
          </p:cNvSpPr>
          <p:nvPr/>
        </p:nvSpPr>
        <p:spPr bwMode="auto">
          <a:xfrm>
            <a:off x="1538288" y="2809875"/>
            <a:ext cx="119697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07" name="Line 9"/>
          <p:cNvSpPr>
            <a:spLocks noChangeShapeType="1"/>
          </p:cNvSpPr>
          <p:nvPr/>
        </p:nvSpPr>
        <p:spPr bwMode="auto">
          <a:xfrm>
            <a:off x="1139825" y="3725863"/>
            <a:ext cx="19939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08" name="Text Box 10"/>
          <p:cNvSpPr txBox="1">
            <a:spLocks noChangeArrowheads="1"/>
          </p:cNvSpPr>
          <p:nvPr/>
        </p:nvSpPr>
        <p:spPr bwMode="auto">
          <a:xfrm>
            <a:off x="1090613" y="4219575"/>
            <a:ext cx="1976437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762000" eaLnBrk="0" hangingPunct="0"/>
            <a:r>
              <a:rPr kumimoji="0" lang="zh-TW" altLang="en-GB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資訊系統</a:t>
            </a:r>
          </a:p>
          <a:p>
            <a:pPr algn="ctr" defTabSz="762000" eaLnBrk="0" hangingPunct="0"/>
            <a:r>
              <a:rPr kumimoji="0" lang="en-GB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(Process, Technical)</a:t>
            </a:r>
          </a:p>
        </p:txBody>
      </p:sp>
      <p:sp>
        <p:nvSpPr>
          <p:cNvPr id="332809" name="Text Box 11"/>
          <p:cNvSpPr txBox="1">
            <a:spLocks noChangeArrowheads="1"/>
          </p:cNvSpPr>
          <p:nvPr/>
        </p:nvSpPr>
        <p:spPr bwMode="auto">
          <a:xfrm>
            <a:off x="1425575" y="3027363"/>
            <a:ext cx="13493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 eaLnBrk="0" hangingPunct="0"/>
            <a:r>
              <a:rPr kumimoji="0" lang="en-GB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en-GB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資訊管理</a:t>
            </a:r>
          </a:p>
          <a:p>
            <a:pPr algn="ctr" defTabSz="762000" eaLnBrk="0" hangingPunct="0"/>
            <a:r>
              <a:rPr kumimoji="0" lang="en-GB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(Org, People)</a:t>
            </a:r>
          </a:p>
        </p:txBody>
      </p:sp>
      <p:sp>
        <p:nvSpPr>
          <p:cNvPr id="332810" name="Text Box 12"/>
          <p:cNvSpPr txBox="1">
            <a:spLocks noChangeArrowheads="1"/>
          </p:cNvSpPr>
          <p:nvPr/>
        </p:nvSpPr>
        <p:spPr bwMode="auto">
          <a:xfrm>
            <a:off x="1630363" y="1963738"/>
            <a:ext cx="1055687" cy="825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 eaLnBrk="0" hangingPunct="0"/>
            <a:r>
              <a:rPr kumimoji="0" lang="zh-TW" altLang="en-GB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資訊</a:t>
            </a:r>
          </a:p>
          <a:p>
            <a:pPr algn="ctr" defTabSz="762000" eaLnBrk="0" hangingPunct="0"/>
            <a:r>
              <a:rPr kumimoji="0" lang="zh-TW" altLang="en-GB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</a:t>
            </a:r>
          </a:p>
          <a:p>
            <a:pPr algn="ctr" defTabSz="762000" eaLnBrk="0" hangingPunct="0"/>
            <a:r>
              <a:rPr kumimoji="0" lang="en-GB" altLang="zh-TW" sz="16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(Strategy)</a:t>
            </a:r>
          </a:p>
        </p:txBody>
      </p:sp>
      <p:sp>
        <p:nvSpPr>
          <p:cNvPr id="332811" name="Text Box 13"/>
          <p:cNvSpPr txBox="1">
            <a:spLocks noChangeArrowheads="1"/>
          </p:cNvSpPr>
          <p:nvPr/>
        </p:nvSpPr>
        <p:spPr bwMode="auto">
          <a:xfrm>
            <a:off x="3767138" y="1719263"/>
            <a:ext cx="45847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357188" indent="-357188"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配合公司策略規劃與營運管理之需要，擬定資訊策略與發展方向</a:t>
            </a:r>
          </a:p>
        </p:txBody>
      </p:sp>
      <p:sp>
        <p:nvSpPr>
          <p:cNvPr id="332812" name="Line 14"/>
          <p:cNvSpPr>
            <a:spLocks noChangeShapeType="1"/>
          </p:cNvSpPr>
          <p:nvPr/>
        </p:nvSpPr>
        <p:spPr bwMode="auto">
          <a:xfrm>
            <a:off x="2843213" y="2809875"/>
            <a:ext cx="54498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13" name="Line 15"/>
          <p:cNvSpPr>
            <a:spLocks noChangeShapeType="1"/>
          </p:cNvSpPr>
          <p:nvPr/>
        </p:nvSpPr>
        <p:spPr bwMode="auto">
          <a:xfrm>
            <a:off x="3241675" y="3725863"/>
            <a:ext cx="49847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14" name="Line 16"/>
          <p:cNvSpPr>
            <a:spLocks noChangeShapeType="1"/>
          </p:cNvSpPr>
          <p:nvPr/>
        </p:nvSpPr>
        <p:spPr bwMode="auto">
          <a:xfrm>
            <a:off x="3767138" y="5378450"/>
            <a:ext cx="40544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2815" name="Text Box 17"/>
          <p:cNvSpPr txBox="1">
            <a:spLocks noChangeArrowheads="1"/>
          </p:cNvSpPr>
          <p:nvPr/>
        </p:nvSpPr>
        <p:spPr bwMode="auto">
          <a:xfrm>
            <a:off x="3767138" y="2914650"/>
            <a:ext cx="51228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r>
              <a:rPr kumimoji="0" lang="en-US" altLang="zh-TW" sz="2000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部門工作目標之訂定、執行、追蹤、考核</a:t>
            </a:r>
            <a:endParaRPr kumimoji="0" lang="zh-TW" altLang="en-GB" sz="20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32816" name="Text Box 18"/>
          <p:cNvSpPr txBox="1">
            <a:spLocks noChangeArrowheads="1"/>
          </p:cNvSpPr>
          <p:nvPr/>
        </p:nvSpPr>
        <p:spPr bwMode="auto">
          <a:xfrm>
            <a:off x="3767138" y="3943350"/>
            <a:ext cx="3921125" cy="1552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r>
              <a:rPr kumimoji="0" lang="en-US" altLang="zh-TW" sz="2000"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熟悉企業作業流程</a:t>
            </a:r>
          </a:p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None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r>
              <a:rPr kumimoji="0" lang="zh-TW" altLang="en-US" sz="2000">
                <a:latin typeface="標楷體" pitchFamily="65" charset="-120"/>
                <a:ea typeface="標楷體" pitchFamily="65" charset="-120"/>
              </a:rPr>
              <a:t> 不斷提升資訊技術能力與知識</a:t>
            </a:r>
          </a:p>
          <a:p>
            <a:pPr defTabSz="762000" eaLnBrk="0" hangingPunct="0">
              <a:lnSpc>
                <a:spcPct val="120000"/>
              </a:lnSpc>
              <a:buClr>
                <a:srgbClr val="FB1807"/>
              </a:buClr>
              <a:buSzPct val="120000"/>
              <a:buFont typeface="Wingdings" pitchFamily="2" charset="2"/>
              <a:buChar char="ü"/>
            </a:pPr>
            <a:endParaRPr kumimoji="0" lang="zh-TW" altLang="en-GB" sz="200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ED820-8119-4E78-BD4E-AD74EBB52282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33827" name="Rectangle 2"/>
          <p:cNvSpPr>
            <a:spLocks noChangeArrowheads="1"/>
          </p:cNvSpPr>
          <p:nvPr/>
        </p:nvSpPr>
        <p:spPr bwMode="auto">
          <a:xfrm>
            <a:off x="476250" y="458788"/>
            <a:ext cx="6269038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ebdings" pitchFamily="18" charset="2"/>
              <a:buNone/>
            </a:pPr>
            <a:r>
              <a:rPr kumimoji="0" lang="zh-TW" altLang="en-US" sz="4000" b="1">
                <a:solidFill>
                  <a:srgbClr val="FFFF66"/>
                </a:solidFill>
                <a:ea typeface="標楷體" pitchFamily="65" charset="-120"/>
              </a:rPr>
              <a:t>知識屬性分析流程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9900" y="1160463"/>
            <a:ext cx="7464425" cy="41275"/>
            <a:chOff x="1151" y="1730"/>
            <a:chExt cx="5089" cy="26"/>
          </a:xfrm>
        </p:grpSpPr>
        <p:sp>
          <p:nvSpPr>
            <p:cNvPr id="333834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3835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3836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989639" name="Rectangle 7"/>
          <p:cNvSpPr>
            <a:spLocks noChangeArrowheads="1"/>
          </p:cNvSpPr>
          <p:nvPr/>
        </p:nvSpPr>
        <p:spPr bwMode="auto">
          <a:xfrm>
            <a:off x="971550" y="2484438"/>
            <a:ext cx="1412875" cy="1295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lIns="45720" rIns="45720" anchor="ctr"/>
          <a:lstStyle/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知識屬性</a:t>
            </a:r>
          </a:p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列表</a:t>
            </a:r>
            <a:endParaRPr kumimoji="0" lang="zh-TW" altLang="en-US" b="1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989640" name="Rectangle 8"/>
          <p:cNvSpPr>
            <a:spLocks noChangeArrowheads="1"/>
          </p:cNvSpPr>
          <p:nvPr/>
        </p:nvSpPr>
        <p:spPr bwMode="auto">
          <a:xfrm>
            <a:off x="3382963" y="2484438"/>
            <a:ext cx="1462087" cy="1295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lIns="45720" rIns="45720" anchor="ctr"/>
          <a:lstStyle/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知識策略性</a:t>
            </a:r>
          </a:p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重要程度</a:t>
            </a:r>
          </a:p>
        </p:txBody>
      </p:sp>
      <p:sp>
        <p:nvSpPr>
          <p:cNvPr id="1989641" name="Rectangle 9"/>
          <p:cNvSpPr>
            <a:spLocks noChangeArrowheads="1"/>
          </p:cNvSpPr>
          <p:nvPr/>
        </p:nvSpPr>
        <p:spPr bwMode="auto">
          <a:xfrm>
            <a:off x="5842000" y="2484438"/>
            <a:ext cx="1462088" cy="12954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lIns="45720" rIns="45720" anchor="ctr"/>
          <a:lstStyle/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知識缺口</a:t>
            </a:r>
          </a:p>
          <a:p>
            <a:pPr algn="ctr" eaLnBrk="0" hangingPunct="0">
              <a:defRPr/>
            </a:pPr>
            <a:r>
              <a:rPr kumimoji="0" lang="zh-TW" altLang="en-US" b="1">
                <a:solidFill>
                  <a:schemeClr val="bg1"/>
                </a:solidFill>
                <a:ea typeface="標楷體" pitchFamily="65" charset="-120"/>
              </a:rPr>
              <a:t>關鍵知識</a:t>
            </a:r>
          </a:p>
        </p:txBody>
      </p:sp>
      <p:sp>
        <p:nvSpPr>
          <p:cNvPr id="333832" name="AutoShape 10"/>
          <p:cNvSpPr>
            <a:spLocks noChangeArrowheads="1"/>
          </p:cNvSpPr>
          <p:nvPr/>
        </p:nvSpPr>
        <p:spPr bwMode="auto">
          <a:xfrm>
            <a:off x="2517775" y="2987675"/>
            <a:ext cx="731838" cy="3603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3833" name="AutoShape 11"/>
          <p:cNvSpPr>
            <a:spLocks noChangeArrowheads="1"/>
          </p:cNvSpPr>
          <p:nvPr/>
        </p:nvSpPr>
        <p:spPr bwMode="auto">
          <a:xfrm>
            <a:off x="4976813" y="2987675"/>
            <a:ext cx="731837" cy="3603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4B92E-2B52-4695-A4BB-5AFE7F14F32F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34851" name="Rectangle 2"/>
          <p:cNvSpPr>
            <a:spLocks noChangeArrowheads="1"/>
          </p:cNvSpPr>
          <p:nvPr/>
        </p:nvSpPr>
        <p:spPr bwMode="auto">
          <a:xfrm>
            <a:off x="701675" y="3683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Font typeface="Webdings" pitchFamily="18" charset="2"/>
              <a:buNone/>
            </a:pPr>
            <a:r>
              <a:rPr kumimoji="0" lang="zh-TW" altLang="en-US" sz="4000" b="1">
                <a:solidFill>
                  <a:srgbClr val="FFFF66"/>
                </a:solidFill>
                <a:ea typeface="標楷體" pitchFamily="65" charset="-120"/>
              </a:rPr>
              <a:t>知識列表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95325" y="1069975"/>
            <a:ext cx="7464425" cy="41275"/>
            <a:chOff x="1151" y="1730"/>
            <a:chExt cx="5089" cy="26"/>
          </a:xfrm>
        </p:grpSpPr>
        <p:sp>
          <p:nvSpPr>
            <p:cNvPr id="334872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873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874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990663" name="Rectangle 7"/>
          <p:cNvSpPr>
            <a:spLocks noChangeArrowheads="1"/>
          </p:cNvSpPr>
          <p:nvPr/>
        </p:nvSpPr>
        <p:spPr bwMode="auto">
          <a:xfrm>
            <a:off x="582613" y="2328863"/>
            <a:ext cx="1828800" cy="671512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tx1"/>
            </a:outerShdw>
          </a:effectLst>
        </p:spPr>
        <p:txBody>
          <a:bodyPr lIns="9144" rIns="9144" anchor="ctr"/>
          <a:lstStyle/>
          <a:p>
            <a:pPr algn="ctr">
              <a:spcAft>
                <a:spcPts val="200"/>
              </a:spcAft>
              <a:defRPr/>
            </a:pPr>
            <a:r>
              <a:rPr lang="zh-TW" altLang="en-GB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</a:rPr>
              <a:t>策略管理</a:t>
            </a:r>
          </a:p>
        </p:txBody>
      </p:sp>
      <p:sp>
        <p:nvSpPr>
          <p:cNvPr id="1990664" name="Rectangle 8"/>
          <p:cNvSpPr>
            <a:spLocks noChangeArrowheads="1"/>
          </p:cNvSpPr>
          <p:nvPr/>
        </p:nvSpPr>
        <p:spPr bwMode="auto">
          <a:xfrm>
            <a:off x="582613" y="3597275"/>
            <a:ext cx="1828800" cy="6731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tx1"/>
            </a:outerShdw>
          </a:effectLst>
        </p:spPr>
        <p:txBody>
          <a:bodyPr lIns="9144" rIns="9144" anchor="ctr"/>
          <a:lstStyle/>
          <a:p>
            <a:pPr algn="ctr">
              <a:spcAft>
                <a:spcPts val="200"/>
              </a:spcAft>
              <a:defRPr/>
            </a:pPr>
            <a:r>
              <a:rPr lang="zh-TW" altLang="en-GB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</a:rPr>
              <a:t>應用系統發展</a:t>
            </a:r>
          </a:p>
        </p:txBody>
      </p:sp>
      <p:sp>
        <p:nvSpPr>
          <p:cNvPr id="1990665" name="Rectangle 9"/>
          <p:cNvSpPr>
            <a:spLocks noChangeArrowheads="1"/>
          </p:cNvSpPr>
          <p:nvPr/>
        </p:nvSpPr>
        <p:spPr bwMode="auto">
          <a:xfrm>
            <a:off x="582613" y="5022850"/>
            <a:ext cx="1828800" cy="6731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tx1"/>
            </a:outerShdw>
          </a:effectLst>
        </p:spPr>
        <p:txBody>
          <a:bodyPr lIns="9144" rIns="9144" anchor="ctr"/>
          <a:lstStyle/>
          <a:p>
            <a:pPr algn="ctr">
              <a:spcAft>
                <a:spcPts val="200"/>
              </a:spcAft>
              <a:defRPr/>
            </a:pPr>
            <a:r>
              <a:rPr lang="zh-TW" altLang="en-GB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新細明體" pitchFamily="18" charset="-120"/>
              </a:rPr>
              <a:t>資訊基礎建設</a:t>
            </a:r>
          </a:p>
        </p:txBody>
      </p:sp>
      <p:sp>
        <p:nvSpPr>
          <p:cNvPr id="1990666" name="AutoShape 10"/>
          <p:cNvSpPr>
            <a:spLocks noChangeArrowheads="1"/>
          </p:cNvSpPr>
          <p:nvPr/>
        </p:nvSpPr>
        <p:spPr bwMode="auto">
          <a:xfrm>
            <a:off x="2573338" y="2257425"/>
            <a:ext cx="511175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34857" name="Rectangle 11"/>
          <p:cNvSpPr>
            <a:spLocks noChangeArrowheads="1"/>
          </p:cNvSpPr>
          <p:nvPr/>
        </p:nvSpPr>
        <p:spPr bwMode="auto">
          <a:xfrm>
            <a:off x="3195638" y="2112963"/>
            <a:ext cx="4559300" cy="3817937"/>
          </a:xfrm>
          <a:prstGeom prst="rect">
            <a:avLst/>
          </a:prstGeom>
          <a:solidFill>
            <a:schemeClr val="bg1">
              <a:alpha val="50195"/>
            </a:schemeClr>
          </a:solidFill>
          <a:ln w="1905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4858" name="Rectangle 12"/>
          <p:cNvSpPr>
            <a:spLocks noChangeArrowheads="1"/>
          </p:cNvSpPr>
          <p:nvPr/>
        </p:nvSpPr>
        <p:spPr bwMode="auto">
          <a:xfrm>
            <a:off x="3219450" y="2203450"/>
            <a:ext cx="2208213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marL="234950" indent="-234950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  <a:buFontTx/>
              <a:buChar char="•"/>
            </a:pPr>
            <a:endParaRPr lang="en-GB" altLang="zh-TW" sz="2400">
              <a:latin typeface="新細明體" pitchFamily="18" charset="-120"/>
            </a:endParaRPr>
          </a:p>
        </p:txBody>
      </p:sp>
      <p:sp>
        <p:nvSpPr>
          <p:cNvPr id="334859" name="Rectangle 13"/>
          <p:cNvSpPr>
            <a:spLocks noChangeArrowheads="1"/>
          </p:cNvSpPr>
          <p:nvPr/>
        </p:nvSpPr>
        <p:spPr bwMode="auto">
          <a:xfrm>
            <a:off x="3243263" y="3295650"/>
            <a:ext cx="2208212" cy="849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marL="234950" indent="-234950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buFontTx/>
              <a:buChar char="•"/>
            </a:pPr>
            <a:endParaRPr lang="en-GB" altLang="zh-TW" sz="2400">
              <a:latin typeface="新細明體" pitchFamily="18" charset="-120"/>
            </a:endParaRPr>
          </a:p>
        </p:txBody>
      </p:sp>
      <p:sp>
        <p:nvSpPr>
          <p:cNvPr id="334860" name="Rectangle 14"/>
          <p:cNvSpPr>
            <a:spLocks noChangeArrowheads="1"/>
          </p:cNvSpPr>
          <p:nvPr/>
        </p:nvSpPr>
        <p:spPr bwMode="auto">
          <a:xfrm>
            <a:off x="3195638" y="4859338"/>
            <a:ext cx="220821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45720" rIns="45720" anchor="ctr"/>
          <a:lstStyle/>
          <a:p>
            <a:pPr marL="234950" indent="-234950">
              <a:spcBef>
                <a:spcPct val="20000"/>
              </a:spcBef>
              <a:buClr>
                <a:srgbClr val="CC0000"/>
              </a:buClr>
              <a:buFontTx/>
              <a:buChar char="•"/>
            </a:pPr>
            <a:endParaRPr lang="en-GB" altLang="zh-TW" sz="2400">
              <a:latin typeface="新細明體" pitchFamily="18" charset="-120"/>
            </a:endParaRPr>
          </a:p>
        </p:txBody>
      </p:sp>
      <p:sp>
        <p:nvSpPr>
          <p:cNvPr id="1990671" name="AutoShape 15"/>
          <p:cNvSpPr>
            <a:spLocks noChangeArrowheads="1"/>
          </p:cNvSpPr>
          <p:nvPr/>
        </p:nvSpPr>
        <p:spPr bwMode="auto">
          <a:xfrm>
            <a:off x="2573338" y="3519488"/>
            <a:ext cx="511175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1990672" name="AutoShape 16"/>
          <p:cNvSpPr>
            <a:spLocks noChangeArrowheads="1"/>
          </p:cNvSpPr>
          <p:nvPr/>
        </p:nvSpPr>
        <p:spPr bwMode="auto">
          <a:xfrm>
            <a:off x="2573338" y="4948238"/>
            <a:ext cx="511175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en-US"/>
          </a:p>
        </p:txBody>
      </p:sp>
      <p:sp>
        <p:nvSpPr>
          <p:cNvPr id="334863" name="Text Box 17"/>
          <p:cNvSpPr txBox="1">
            <a:spLocks noChangeArrowheads="1"/>
          </p:cNvSpPr>
          <p:nvPr/>
        </p:nvSpPr>
        <p:spPr bwMode="auto">
          <a:xfrm>
            <a:off x="3375025" y="2251075"/>
            <a:ext cx="3105150" cy="9429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zh-TW" sz="1400"/>
              <a:t>策略規劃知識</a:t>
            </a:r>
            <a:endParaRPr kumimoji="0" lang="zh-TW" altLang="en-US" sz="1400"/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zh-TW" sz="1400"/>
              <a:t>績效管理知識</a:t>
            </a:r>
            <a:endParaRPr kumimoji="0" lang="zh-TW" altLang="en-US" sz="1400"/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專案管理知識</a:t>
            </a:r>
          </a:p>
        </p:txBody>
      </p:sp>
      <p:sp>
        <p:nvSpPr>
          <p:cNvPr id="334864" name="Line 18"/>
          <p:cNvSpPr>
            <a:spLocks noChangeShapeType="1"/>
          </p:cNvSpPr>
          <p:nvPr/>
        </p:nvSpPr>
        <p:spPr bwMode="auto">
          <a:xfrm>
            <a:off x="582613" y="3265488"/>
            <a:ext cx="7172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4865" name="Line 19"/>
          <p:cNvSpPr>
            <a:spLocks noChangeShapeType="1"/>
          </p:cNvSpPr>
          <p:nvPr/>
        </p:nvSpPr>
        <p:spPr bwMode="auto">
          <a:xfrm>
            <a:off x="581025" y="4705350"/>
            <a:ext cx="71707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4866" name="Text Box 20"/>
          <p:cNvSpPr txBox="1">
            <a:spLocks noChangeArrowheads="1"/>
          </p:cNvSpPr>
          <p:nvPr/>
        </p:nvSpPr>
        <p:spPr bwMode="auto">
          <a:xfrm>
            <a:off x="582613" y="1538288"/>
            <a:ext cx="1862137" cy="3667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US" b="1">
                <a:latin typeface="新細明體" pitchFamily="18" charset="-120"/>
              </a:rPr>
              <a:t>知識類型</a:t>
            </a:r>
          </a:p>
        </p:txBody>
      </p:sp>
      <p:sp>
        <p:nvSpPr>
          <p:cNvPr id="334867" name="Text Box 21"/>
          <p:cNvSpPr txBox="1">
            <a:spLocks noChangeArrowheads="1"/>
          </p:cNvSpPr>
          <p:nvPr/>
        </p:nvSpPr>
        <p:spPr bwMode="auto">
          <a:xfrm>
            <a:off x="4572000" y="1538288"/>
            <a:ext cx="1860550" cy="36671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US" b="1">
                <a:latin typeface="新細明體" pitchFamily="18" charset="-120"/>
              </a:rPr>
              <a:t>知識項目</a:t>
            </a:r>
          </a:p>
        </p:txBody>
      </p:sp>
      <p:sp>
        <p:nvSpPr>
          <p:cNvPr id="334868" name="Text Box 22"/>
          <p:cNvSpPr txBox="1">
            <a:spLocks noChangeArrowheads="1"/>
          </p:cNvSpPr>
          <p:nvPr/>
        </p:nvSpPr>
        <p:spPr bwMode="auto">
          <a:xfrm>
            <a:off x="3375025" y="3371850"/>
            <a:ext cx="1928813" cy="12620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企業流程知識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系統分析知識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系統設計知識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系統功能知識</a:t>
            </a:r>
          </a:p>
        </p:txBody>
      </p:sp>
      <p:sp>
        <p:nvSpPr>
          <p:cNvPr id="334869" name="Text Box 23"/>
          <p:cNvSpPr txBox="1">
            <a:spLocks noChangeArrowheads="1"/>
          </p:cNvSpPr>
          <p:nvPr/>
        </p:nvSpPr>
        <p:spPr bwMode="auto">
          <a:xfrm>
            <a:off x="3375025" y="4789488"/>
            <a:ext cx="1928813" cy="9429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網路通訊知識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資訊安全知識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主機維護知識</a:t>
            </a:r>
          </a:p>
        </p:txBody>
      </p:sp>
      <p:sp>
        <p:nvSpPr>
          <p:cNvPr id="334870" name="Text Box 24"/>
          <p:cNvSpPr txBox="1">
            <a:spLocks noChangeArrowheads="1"/>
          </p:cNvSpPr>
          <p:nvPr/>
        </p:nvSpPr>
        <p:spPr bwMode="auto">
          <a:xfrm>
            <a:off x="5568950" y="3371850"/>
            <a:ext cx="1928813" cy="126206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程式設計知識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資料庫知識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資料倉儲知識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系統整合知識</a:t>
            </a:r>
          </a:p>
        </p:txBody>
      </p:sp>
      <p:sp>
        <p:nvSpPr>
          <p:cNvPr id="334871" name="Text Box 25"/>
          <p:cNvSpPr txBox="1">
            <a:spLocks noChangeArrowheads="1"/>
          </p:cNvSpPr>
          <p:nvPr/>
        </p:nvSpPr>
        <p:spPr bwMode="auto">
          <a:xfrm>
            <a:off x="5568950" y="4789488"/>
            <a:ext cx="1928813" cy="9429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45720" tIns="46038" rIns="45720" bIns="46038">
            <a:spAutoFit/>
          </a:bodyPr>
          <a:lstStyle/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電腦周邊維護知識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資產管理知識</a:t>
            </a:r>
          </a:p>
          <a:p>
            <a:pPr marL="234950" indent="-234950" eaLnBrk="0" hangingPunct="0">
              <a:spcBef>
                <a:spcPct val="50000"/>
              </a:spcBef>
              <a:buClr>
                <a:schemeClr val="folHlink"/>
              </a:buClr>
              <a:buFont typeface="Webdings" pitchFamily="18" charset="2"/>
              <a:buChar char="4"/>
            </a:pPr>
            <a:r>
              <a:rPr kumimoji="0" lang="zh-TW" altLang="en-US" sz="1400"/>
              <a:t>設備維護知識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1FEBC-14C5-45DD-B0BD-390A73E3CCE9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476250" y="233363"/>
            <a:ext cx="6269038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4000" b="1">
                <a:solidFill>
                  <a:srgbClr val="FFFF66"/>
                </a:solidFill>
                <a:latin typeface="Book Antiqua" pitchFamily="18" charset="0"/>
                <a:ea typeface="標楷體" pitchFamily="65" charset="-120"/>
              </a:rPr>
              <a:t>知識屬性</a:t>
            </a:r>
            <a:endParaRPr kumimoji="0" lang="zh-TW" altLang="en-US" sz="4000" b="1">
              <a:solidFill>
                <a:srgbClr val="FFFF66"/>
              </a:solidFill>
              <a:latin typeface="Book Antiqua" pitchFamily="18" charset="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9900" y="1008063"/>
            <a:ext cx="7464425" cy="41275"/>
            <a:chOff x="1151" y="1730"/>
            <a:chExt cx="5089" cy="26"/>
          </a:xfrm>
        </p:grpSpPr>
        <p:sp>
          <p:nvSpPr>
            <p:cNvPr id="34825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6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827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aphicFrame>
        <p:nvGraphicFramePr>
          <p:cNvPr id="34818" name="Object 7"/>
          <p:cNvGraphicFramePr>
            <a:graphicFrameLocks noChangeAspect="1"/>
          </p:cNvGraphicFramePr>
          <p:nvPr>
            <p:ph/>
          </p:nvPr>
        </p:nvGraphicFramePr>
        <p:xfrm>
          <a:off x="431800" y="1179513"/>
          <a:ext cx="8043863" cy="5324475"/>
        </p:xfrm>
        <a:graphic>
          <a:graphicData uri="http://schemas.openxmlformats.org/presentationml/2006/ole">
            <p:oleObj spid="_x0000_s1026" name="工作表" r:id="rId4" imgW="8326229" imgH="5109208" progId="Excel.Sheet.8">
              <p:embed/>
            </p:oleObj>
          </a:graphicData>
        </a:graphic>
      </p:graphicFrame>
      <p:sp>
        <p:nvSpPr>
          <p:cNvPr id="1991688" name="Rectangle 8"/>
          <p:cNvSpPr>
            <a:spLocks noChangeArrowheads="1"/>
          </p:cNvSpPr>
          <p:nvPr/>
        </p:nvSpPr>
        <p:spPr bwMode="auto">
          <a:xfrm>
            <a:off x="2001838" y="1176338"/>
            <a:ext cx="679450" cy="5327650"/>
          </a:xfrm>
          <a:prstGeom prst="rect">
            <a:avLst/>
          </a:prstGeom>
          <a:solidFill>
            <a:srgbClr val="FFFF99">
              <a:alpha val="59999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91689" name="Rectangle 9"/>
          <p:cNvSpPr>
            <a:spLocks noChangeArrowheads="1"/>
          </p:cNvSpPr>
          <p:nvPr/>
        </p:nvSpPr>
        <p:spPr bwMode="auto">
          <a:xfrm>
            <a:off x="3976688" y="1176338"/>
            <a:ext cx="1362075" cy="5327650"/>
          </a:xfrm>
          <a:prstGeom prst="rect">
            <a:avLst/>
          </a:prstGeom>
          <a:solidFill>
            <a:srgbClr val="FFFF99">
              <a:alpha val="59999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991690" name="Rectangle 10"/>
          <p:cNvSpPr>
            <a:spLocks noChangeArrowheads="1"/>
          </p:cNvSpPr>
          <p:nvPr/>
        </p:nvSpPr>
        <p:spPr bwMode="auto">
          <a:xfrm>
            <a:off x="7929563" y="1176338"/>
            <a:ext cx="546100" cy="5327650"/>
          </a:xfrm>
          <a:prstGeom prst="rect">
            <a:avLst/>
          </a:prstGeom>
          <a:solidFill>
            <a:srgbClr val="FFFF99">
              <a:alpha val="59999"/>
            </a:srgbClr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9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9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9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1688" grpId="0" animBg="1"/>
      <p:bldP spid="1991689" grpId="0" animBg="1"/>
      <p:bldP spid="19916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17305-87C6-4FCA-B14A-DF0403BAF599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335875" name="Rectangle 2"/>
          <p:cNvSpPr>
            <a:spLocks noChangeArrowheads="1"/>
          </p:cNvSpPr>
          <p:nvPr/>
        </p:nvSpPr>
        <p:spPr bwMode="auto">
          <a:xfrm>
            <a:off x="476250" y="36830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1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9900" y="1069975"/>
            <a:ext cx="7464425" cy="41275"/>
            <a:chOff x="1151" y="1730"/>
            <a:chExt cx="5089" cy="26"/>
          </a:xfrm>
        </p:grpSpPr>
        <p:sp>
          <p:nvSpPr>
            <p:cNvPr id="335920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5921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5922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35917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5918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5919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5896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897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898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899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0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1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2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3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4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5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6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7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8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09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0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1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2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3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4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5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5916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5878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5879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5880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5881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5882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5883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5884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5885" name="AutoShape 40"/>
          <p:cNvSpPr>
            <a:spLocks noChangeArrowheads="1"/>
          </p:cNvSpPr>
          <p:nvPr/>
        </p:nvSpPr>
        <p:spPr bwMode="auto">
          <a:xfrm>
            <a:off x="2541588" y="2368550"/>
            <a:ext cx="1309687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86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87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88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89" name="Text Box 44"/>
          <p:cNvSpPr txBox="1">
            <a:spLocks noChangeArrowheads="1"/>
          </p:cNvSpPr>
          <p:nvPr/>
        </p:nvSpPr>
        <p:spPr bwMode="auto">
          <a:xfrm>
            <a:off x="2954338" y="2286000"/>
            <a:ext cx="490537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" pitchFamily="2" charset="2"/>
              </a:rPr>
              <a:t>1</a:t>
            </a:r>
          </a:p>
        </p:txBody>
      </p:sp>
      <p:sp>
        <p:nvSpPr>
          <p:cNvPr id="335890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5891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5892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5893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高關聯</a:t>
            </a:r>
          </a:p>
        </p:txBody>
      </p:sp>
      <p:sp>
        <p:nvSpPr>
          <p:cNvPr id="1993777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策略規劃知識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績效管理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 專案管理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CD1756-018C-4A5B-B713-6514DCCD2696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336899" name="Rectangle 2"/>
          <p:cNvSpPr>
            <a:spLocks noChangeArrowheads="1"/>
          </p:cNvSpPr>
          <p:nvPr/>
        </p:nvSpPr>
        <p:spPr bwMode="auto">
          <a:xfrm>
            <a:off x="431800" y="323850"/>
            <a:ext cx="626903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2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5450" y="1025525"/>
            <a:ext cx="7464425" cy="41275"/>
            <a:chOff x="1151" y="1730"/>
            <a:chExt cx="5089" cy="26"/>
          </a:xfrm>
        </p:grpSpPr>
        <p:sp>
          <p:nvSpPr>
            <p:cNvPr id="336945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6946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6947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36942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6943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6944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6921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2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3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4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5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6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7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8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29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0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1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2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3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4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5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6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7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8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39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40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6941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6902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6903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6904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6905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6906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6907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6908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6909" name="AutoShape 40"/>
          <p:cNvSpPr>
            <a:spLocks noChangeArrowheads="1"/>
          </p:cNvSpPr>
          <p:nvPr/>
        </p:nvSpPr>
        <p:spPr bwMode="auto">
          <a:xfrm>
            <a:off x="2244725" y="2681288"/>
            <a:ext cx="1263650" cy="1468437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0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1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2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3" name="Text Box 44"/>
          <p:cNvSpPr txBox="1">
            <a:spLocks noChangeArrowheads="1"/>
          </p:cNvSpPr>
          <p:nvPr/>
        </p:nvSpPr>
        <p:spPr bwMode="auto">
          <a:xfrm>
            <a:off x="2673350" y="2590800"/>
            <a:ext cx="49053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kumimoji="0" lang="zh-TW" altLang="zh-TW" sz="2800" b="1">
              <a:sym typeface="Wingdings" pitchFamily="2" charset="2"/>
            </a:endParaRPr>
          </a:p>
        </p:txBody>
      </p:sp>
      <p:sp>
        <p:nvSpPr>
          <p:cNvPr id="336914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6915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6916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6917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作業層次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未將發生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高關聯</a:t>
            </a:r>
          </a:p>
        </p:txBody>
      </p:sp>
      <p:sp>
        <p:nvSpPr>
          <p:cNvPr id="1995825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  <p:sp>
        <p:nvSpPr>
          <p:cNvPr id="336919" name="Text Box 50"/>
          <p:cNvSpPr txBox="1">
            <a:spLocks noChangeArrowheads="1"/>
          </p:cNvSpPr>
          <p:nvPr/>
        </p:nvSpPr>
        <p:spPr bwMode="auto">
          <a:xfrm>
            <a:off x="2673350" y="2590800"/>
            <a:ext cx="4921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2</a:t>
            </a:r>
            <a:endParaRPr kumimoji="0" lang="en-US" altLang="zh-TW" sz="2800" b="1" i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5F5A-CEE7-4AAA-B9AB-A8F7976F3722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337923" name="Rectangle 2"/>
          <p:cNvSpPr>
            <a:spLocks noChangeArrowheads="1"/>
          </p:cNvSpPr>
          <p:nvPr/>
        </p:nvSpPr>
        <p:spPr bwMode="auto">
          <a:xfrm>
            <a:off x="385763" y="279400"/>
            <a:ext cx="6269037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b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AU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知識策略性重要程度 </a:t>
            </a:r>
            <a:r>
              <a:rPr kumimoji="0" lang="en-AU" altLang="zh-TW" sz="2800" b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– </a:t>
            </a:r>
            <a:r>
              <a:rPr kumimoji="0" lang="en-AU" altLang="zh-TW" sz="2800" b="1" i="1">
                <a:solidFill>
                  <a:srgbClr val="FFFF66"/>
                </a:solidFill>
                <a:latin typeface="標楷體" pitchFamily="65" charset="-120"/>
                <a:ea typeface="標楷體" pitchFamily="65" charset="-120"/>
              </a:rPr>
              <a:t>Dimension 3</a:t>
            </a:r>
            <a:endParaRPr kumimoji="0" lang="en-US" altLang="zh-TW" sz="2800" b="1" i="1">
              <a:solidFill>
                <a:srgbClr val="FFFF66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79413" y="981075"/>
            <a:ext cx="7464425" cy="41275"/>
            <a:chOff x="1151" y="1730"/>
            <a:chExt cx="5089" cy="26"/>
          </a:xfrm>
        </p:grpSpPr>
        <p:sp>
          <p:nvSpPr>
            <p:cNvPr id="337968" name="Line 4"/>
            <p:cNvSpPr>
              <a:spLocks noChangeShapeType="1"/>
            </p:cNvSpPr>
            <p:nvPr/>
          </p:nvSpPr>
          <p:spPr bwMode="auto">
            <a:xfrm>
              <a:off x="1151" y="1756"/>
              <a:ext cx="6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7969" name="Line 5"/>
            <p:cNvSpPr>
              <a:spLocks noChangeShapeType="1"/>
            </p:cNvSpPr>
            <p:nvPr/>
          </p:nvSpPr>
          <p:spPr bwMode="auto">
            <a:xfrm>
              <a:off x="1153" y="1730"/>
              <a:ext cx="50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7970" name="Line 6"/>
            <p:cNvSpPr>
              <a:spLocks noChangeShapeType="1"/>
            </p:cNvSpPr>
            <p:nvPr/>
          </p:nvSpPr>
          <p:spPr bwMode="auto">
            <a:xfrm>
              <a:off x="1154" y="1730"/>
              <a:ext cx="50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247775" y="2368550"/>
            <a:ext cx="2593975" cy="2887663"/>
            <a:chOff x="2765" y="1008"/>
            <a:chExt cx="1649" cy="1656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765" y="1379"/>
              <a:ext cx="1219" cy="1285"/>
              <a:chOff x="1008" y="1296"/>
              <a:chExt cx="2448" cy="2160"/>
            </a:xfrm>
          </p:grpSpPr>
          <p:sp>
            <p:nvSpPr>
              <p:cNvPr id="337965" name="Rectangle 9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1270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37966" name="Line 10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37967" name="Line 11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37944" name="Line 12"/>
            <p:cNvSpPr>
              <a:spLocks noChangeShapeType="1"/>
            </p:cNvSpPr>
            <p:nvPr/>
          </p:nvSpPr>
          <p:spPr bwMode="auto">
            <a:xfrm flipV="1">
              <a:off x="3984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5" name="Line 13"/>
            <p:cNvSpPr>
              <a:spLocks noChangeShapeType="1"/>
            </p:cNvSpPr>
            <p:nvPr/>
          </p:nvSpPr>
          <p:spPr bwMode="auto">
            <a:xfrm flipV="1">
              <a:off x="3984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6" name="Line 14"/>
            <p:cNvSpPr>
              <a:spLocks noChangeShapeType="1"/>
            </p:cNvSpPr>
            <p:nvPr/>
          </p:nvSpPr>
          <p:spPr bwMode="auto">
            <a:xfrm flipV="1">
              <a:off x="2765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7" name="Line 15"/>
            <p:cNvSpPr>
              <a:spLocks noChangeShapeType="1"/>
            </p:cNvSpPr>
            <p:nvPr/>
          </p:nvSpPr>
          <p:spPr bwMode="auto">
            <a:xfrm>
              <a:off x="4414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8" name="Line 16"/>
            <p:cNvSpPr>
              <a:spLocks noChangeShapeType="1"/>
            </p:cNvSpPr>
            <p:nvPr/>
          </p:nvSpPr>
          <p:spPr bwMode="auto">
            <a:xfrm>
              <a:off x="3195" y="1008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49" name="Line 17"/>
            <p:cNvSpPr>
              <a:spLocks noChangeShapeType="1"/>
            </p:cNvSpPr>
            <p:nvPr/>
          </p:nvSpPr>
          <p:spPr bwMode="auto">
            <a:xfrm flipV="1">
              <a:off x="3386" y="1008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0" name="Line 18"/>
            <p:cNvSpPr>
              <a:spLocks noChangeShapeType="1"/>
            </p:cNvSpPr>
            <p:nvPr/>
          </p:nvSpPr>
          <p:spPr bwMode="auto">
            <a:xfrm flipV="1">
              <a:off x="3984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1" name="Line 19"/>
            <p:cNvSpPr>
              <a:spLocks noChangeShapeType="1"/>
            </p:cNvSpPr>
            <p:nvPr/>
          </p:nvSpPr>
          <p:spPr bwMode="auto">
            <a:xfrm>
              <a:off x="3792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2" name="Line 20"/>
            <p:cNvSpPr>
              <a:spLocks noChangeShapeType="1"/>
            </p:cNvSpPr>
            <p:nvPr/>
          </p:nvSpPr>
          <p:spPr bwMode="auto">
            <a:xfrm>
              <a:off x="3195" y="10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3" name="Line 21"/>
            <p:cNvSpPr>
              <a:spLocks noChangeShapeType="1"/>
            </p:cNvSpPr>
            <p:nvPr/>
          </p:nvSpPr>
          <p:spPr bwMode="auto">
            <a:xfrm flipV="1">
              <a:off x="2789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4" name="Line 22"/>
            <p:cNvSpPr>
              <a:spLocks noChangeShapeType="1"/>
            </p:cNvSpPr>
            <p:nvPr/>
          </p:nvSpPr>
          <p:spPr bwMode="auto">
            <a:xfrm>
              <a:off x="3195" y="2293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5" name="Line 23"/>
            <p:cNvSpPr>
              <a:spLocks noChangeShapeType="1"/>
            </p:cNvSpPr>
            <p:nvPr/>
          </p:nvSpPr>
          <p:spPr bwMode="auto">
            <a:xfrm>
              <a:off x="3004" y="1179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6" name="Line 24"/>
            <p:cNvSpPr>
              <a:spLocks noChangeShapeType="1"/>
            </p:cNvSpPr>
            <p:nvPr/>
          </p:nvSpPr>
          <p:spPr bwMode="auto">
            <a:xfrm>
              <a:off x="4223" y="1179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7" name="Line 25"/>
            <p:cNvSpPr>
              <a:spLocks noChangeShapeType="1"/>
            </p:cNvSpPr>
            <p:nvPr/>
          </p:nvSpPr>
          <p:spPr bwMode="auto">
            <a:xfrm flipV="1">
              <a:off x="3386" y="2293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8" name="Line 26"/>
            <p:cNvSpPr>
              <a:spLocks noChangeShapeType="1"/>
            </p:cNvSpPr>
            <p:nvPr/>
          </p:nvSpPr>
          <p:spPr bwMode="auto">
            <a:xfrm>
              <a:off x="3004" y="2464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59" name="Line 27"/>
            <p:cNvSpPr>
              <a:spLocks noChangeShapeType="1"/>
            </p:cNvSpPr>
            <p:nvPr/>
          </p:nvSpPr>
          <p:spPr bwMode="auto">
            <a:xfrm>
              <a:off x="3004" y="1208"/>
              <a:ext cx="0" cy="128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0" name="Line 28"/>
            <p:cNvSpPr>
              <a:spLocks noChangeShapeType="1"/>
            </p:cNvSpPr>
            <p:nvPr/>
          </p:nvSpPr>
          <p:spPr bwMode="auto">
            <a:xfrm flipV="1">
              <a:off x="2765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1" name="Line 29"/>
            <p:cNvSpPr>
              <a:spLocks noChangeShapeType="1"/>
            </p:cNvSpPr>
            <p:nvPr/>
          </p:nvSpPr>
          <p:spPr bwMode="auto">
            <a:xfrm>
              <a:off x="3195" y="1665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2" name="Line 30"/>
            <p:cNvSpPr>
              <a:spLocks noChangeShapeType="1"/>
            </p:cNvSpPr>
            <p:nvPr/>
          </p:nvSpPr>
          <p:spPr bwMode="auto">
            <a:xfrm flipV="1">
              <a:off x="3386" y="1665"/>
              <a:ext cx="430" cy="37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3" name="Line 31"/>
            <p:cNvSpPr>
              <a:spLocks noChangeShapeType="1"/>
            </p:cNvSpPr>
            <p:nvPr/>
          </p:nvSpPr>
          <p:spPr bwMode="auto">
            <a:xfrm>
              <a:off x="3004" y="1836"/>
              <a:ext cx="121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7964" name="Line 32"/>
            <p:cNvSpPr>
              <a:spLocks noChangeShapeType="1"/>
            </p:cNvSpPr>
            <p:nvPr/>
          </p:nvSpPr>
          <p:spPr bwMode="auto">
            <a:xfrm>
              <a:off x="3600" y="1200"/>
              <a:ext cx="1" cy="1264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337926" name="Text Box 33"/>
          <p:cNvSpPr txBox="1">
            <a:spLocks noChangeArrowheads="1"/>
          </p:cNvSpPr>
          <p:nvPr/>
        </p:nvSpPr>
        <p:spPr bwMode="auto">
          <a:xfrm>
            <a:off x="606425" y="3760788"/>
            <a:ext cx="365125" cy="8032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處理問題</a:t>
            </a:r>
          </a:p>
        </p:txBody>
      </p:sp>
      <p:sp>
        <p:nvSpPr>
          <p:cNvPr id="337927" name="Text Box 34"/>
          <p:cNvSpPr txBox="1">
            <a:spLocks noChangeArrowheads="1"/>
          </p:cNvSpPr>
          <p:nvPr/>
        </p:nvSpPr>
        <p:spPr bwMode="auto">
          <a:xfrm>
            <a:off x="882650" y="2979738"/>
            <a:ext cx="3651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未將發生                 正已發生</a:t>
            </a:r>
          </a:p>
        </p:txBody>
      </p:sp>
      <p:sp>
        <p:nvSpPr>
          <p:cNvPr id="337928" name="Text Box 35"/>
          <p:cNvSpPr txBox="1">
            <a:spLocks noChangeArrowheads="1"/>
          </p:cNvSpPr>
          <p:nvPr/>
        </p:nvSpPr>
        <p:spPr bwMode="auto">
          <a:xfrm>
            <a:off x="1071563" y="5257800"/>
            <a:ext cx="22590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solidFill>
                  <a:schemeClr val="hlink"/>
                </a:solidFill>
                <a:latin typeface="新細明體" pitchFamily="18" charset="-120"/>
              </a:rPr>
              <a:t> </a:t>
            </a:r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低關連                         高關連</a:t>
            </a:r>
          </a:p>
        </p:txBody>
      </p:sp>
      <p:sp>
        <p:nvSpPr>
          <p:cNvPr id="337929" name="Text Box 36"/>
          <p:cNvSpPr txBox="1">
            <a:spLocks noChangeArrowheads="1"/>
          </p:cNvSpPr>
          <p:nvPr/>
        </p:nvSpPr>
        <p:spPr bwMode="auto">
          <a:xfrm>
            <a:off x="3816350" y="4451350"/>
            <a:ext cx="825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策略層次</a:t>
            </a:r>
          </a:p>
        </p:txBody>
      </p:sp>
      <p:sp>
        <p:nvSpPr>
          <p:cNvPr id="337930" name="Text Box 37"/>
          <p:cNvSpPr txBox="1">
            <a:spLocks noChangeArrowheads="1"/>
          </p:cNvSpPr>
          <p:nvPr/>
        </p:nvSpPr>
        <p:spPr bwMode="auto">
          <a:xfrm>
            <a:off x="3138488" y="5130800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solidFill>
                  <a:schemeClr val="hlink"/>
                </a:solidFill>
                <a:latin typeface="新細明體" pitchFamily="18" charset="-120"/>
              </a:rPr>
              <a:t>作業層次</a:t>
            </a:r>
          </a:p>
        </p:txBody>
      </p:sp>
      <p:sp>
        <p:nvSpPr>
          <p:cNvPr id="337931" name="Text Box 38"/>
          <p:cNvSpPr txBox="1">
            <a:spLocks noChangeArrowheads="1"/>
          </p:cNvSpPr>
          <p:nvPr/>
        </p:nvSpPr>
        <p:spPr bwMode="auto">
          <a:xfrm>
            <a:off x="3846513" y="4889500"/>
            <a:ext cx="827087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組織層次</a:t>
            </a:r>
          </a:p>
        </p:txBody>
      </p:sp>
      <p:sp>
        <p:nvSpPr>
          <p:cNvPr id="337932" name="Text Box 39"/>
          <p:cNvSpPr txBox="1">
            <a:spLocks noChangeArrowheads="1"/>
          </p:cNvSpPr>
          <p:nvPr/>
        </p:nvSpPr>
        <p:spPr bwMode="auto">
          <a:xfrm>
            <a:off x="1762125" y="5610225"/>
            <a:ext cx="936625" cy="3048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新細明體" pitchFamily="18" charset="-120"/>
              </a:rPr>
              <a:t>與</a:t>
            </a:r>
            <a:r>
              <a:rPr lang="en-US" altLang="zh-TW" sz="1400">
                <a:latin typeface="新細明體" pitchFamily="18" charset="-120"/>
              </a:rPr>
              <a:t>CSF</a:t>
            </a:r>
            <a:r>
              <a:rPr lang="zh-TW" altLang="en-US" sz="1400">
                <a:latin typeface="新細明體" pitchFamily="18" charset="-120"/>
              </a:rPr>
              <a:t>關係</a:t>
            </a:r>
          </a:p>
        </p:txBody>
      </p:sp>
      <p:sp>
        <p:nvSpPr>
          <p:cNvPr id="337933" name="AutoShape 40"/>
          <p:cNvSpPr>
            <a:spLocks noChangeArrowheads="1"/>
          </p:cNvSpPr>
          <p:nvPr/>
        </p:nvSpPr>
        <p:spPr bwMode="auto">
          <a:xfrm>
            <a:off x="2578100" y="3505200"/>
            <a:ext cx="1263650" cy="1433513"/>
          </a:xfrm>
          <a:prstGeom prst="cube">
            <a:avLst>
              <a:gd name="adj" fmla="val 23449"/>
            </a:avLst>
          </a:prstGeom>
          <a:solidFill>
            <a:srgbClr val="99CCFF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34" name="Line 41"/>
          <p:cNvSpPr>
            <a:spLocks noChangeShapeType="1"/>
          </p:cNvSpPr>
          <p:nvPr/>
        </p:nvSpPr>
        <p:spPr bwMode="auto">
          <a:xfrm>
            <a:off x="1987550" y="5438775"/>
            <a:ext cx="52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35" name="Line 42"/>
          <p:cNvSpPr>
            <a:spLocks noChangeShapeType="1"/>
          </p:cNvSpPr>
          <p:nvPr/>
        </p:nvSpPr>
        <p:spPr bwMode="auto">
          <a:xfrm>
            <a:off x="1063625" y="3948113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36" name="Line 43"/>
          <p:cNvSpPr>
            <a:spLocks noChangeShapeType="1"/>
          </p:cNvSpPr>
          <p:nvPr/>
        </p:nvSpPr>
        <p:spPr bwMode="auto">
          <a:xfrm flipV="1">
            <a:off x="3478213" y="4738688"/>
            <a:ext cx="446087" cy="436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37" name="Text Box 44"/>
          <p:cNvSpPr txBox="1">
            <a:spLocks noChangeArrowheads="1"/>
          </p:cNvSpPr>
          <p:nvPr/>
        </p:nvSpPr>
        <p:spPr bwMode="auto">
          <a:xfrm>
            <a:off x="3024188" y="3414713"/>
            <a:ext cx="490537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zh-TW" sz="2800" b="1" i="1">
                <a:solidFill>
                  <a:schemeClr val="accent1"/>
                </a:solidFill>
                <a:sym typeface="Wingdings 2" pitchFamily="18" charset="2"/>
              </a:rPr>
              <a:t>3</a:t>
            </a:r>
            <a:endParaRPr kumimoji="0" lang="en-US" altLang="zh-TW" sz="2800" b="1" i="1">
              <a:solidFill>
                <a:schemeClr val="accent1"/>
              </a:solidFill>
              <a:sym typeface="Wingdings" pitchFamily="2" charset="2"/>
            </a:endParaRPr>
          </a:p>
        </p:txBody>
      </p:sp>
      <p:sp>
        <p:nvSpPr>
          <p:cNvPr id="337938" name="Text Box 45"/>
          <p:cNvSpPr txBox="1">
            <a:spLocks noChangeArrowheads="1"/>
          </p:cNvSpPr>
          <p:nvPr/>
        </p:nvSpPr>
        <p:spPr bwMode="auto">
          <a:xfrm>
            <a:off x="1406525" y="1600200"/>
            <a:ext cx="260350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知識策略性重要程度(</a:t>
            </a:r>
            <a:r>
              <a:rPr kumimoji="0" lang="en-AU" altLang="zh-TW" i="1">
                <a:solidFill>
                  <a:srgbClr val="FFFF66"/>
                </a:solidFill>
                <a:latin typeface="Book Antiqua" pitchFamily="18" charset="0"/>
              </a:rPr>
              <a:t>Dimension)</a:t>
            </a:r>
            <a:endParaRPr kumimoji="0" lang="en-US" altLang="zh-TW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7939" name="Text Box 46"/>
          <p:cNvSpPr txBox="1">
            <a:spLocks noChangeArrowheads="1"/>
          </p:cNvSpPr>
          <p:nvPr/>
        </p:nvSpPr>
        <p:spPr bwMode="auto">
          <a:xfrm>
            <a:off x="6542088" y="1600200"/>
            <a:ext cx="2601912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AU" i="1">
                <a:solidFill>
                  <a:srgbClr val="FFFF66"/>
                </a:solidFill>
                <a:latin typeface="Book Antiqua" pitchFamily="18" charset="0"/>
              </a:rPr>
              <a:t>知識項目</a:t>
            </a:r>
            <a:endParaRPr kumimoji="0" lang="zh-TW" altLang="en-US" i="1">
              <a:solidFill>
                <a:srgbClr val="FFFF66"/>
              </a:solidFill>
              <a:latin typeface="Book Antiqua" pitchFamily="18" charset="0"/>
            </a:endParaRPr>
          </a:p>
        </p:txBody>
      </p:sp>
      <p:sp>
        <p:nvSpPr>
          <p:cNvPr id="337940" name="AutoShape 47"/>
          <p:cNvSpPr>
            <a:spLocks noChangeArrowheads="1"/>
          </p:cNvSpPr>
          <p:nvPr/>
        </p:nvSpPr>
        <p:spPr bwMode="auto">
          <a:xfrm>
            <a:off x="4291013" y="3657600"/>
            <a:ext cx="1336675" cy="609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37941" name="Text Box 48"/>
          <p:cNvSpPr txBox="1">
            <a:spLocks noChangeArrowheads="1"/>
          </p:cNvSpPr>
          <p:nvPr/>
        </p:nvSpPr>
        <p:spPr bwMode="auto">
          <a:xfrm>
            <a:off x="4219575" y="2714625"/>
            <a:ext cx="1408113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en-US" altLang="zh-TW" sz="1400">
                <a:solidFill>
                  <a:schemeClr val="accent1"/>
                </a:solidFill>
              </a:rPr>
              <a:t> </a:t>
            </a:r>
            <a:r>
              <a:rPr kumimoji="0" lang="zh-TW" altLang="en-US" sz="1400">
                <a:solidFill>
                  <a:schemeClr val="accent1"/>
                </a:solidFill>
              </a:rPr>
              <a:t>策略層次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正已發生</a:t>
            </a:r>
          </a:p>
          <a:p>
            <a:pPr eaLnBrk="0" hangingPunct="0">
              <a:spcBef>
                <a:spcPct val="50000"/>
              </a:spcBef>
              <a:buClr>
                <a:srgbClr val="FB1807"/>
              </a:buClr>
              <a:buFont typeface="Wingdings" pitchFamily="2" charset="2"/>
              <a:buChar char="ü"/>
            </a:pPr>
            <a:r>
              <a:rPr kumimoji="0" lang="zh-TW" altLang="en-US" sz="1400">
                <a:solidFill>
                  <a:schemeClr val="accent1"/>
                </a:solidFill>
              </a:rPr>
              <a:t> 與</a:t>
            </a:r>
            <a:r>
              <a:rPr kumimoji="0" lang="en-US" altLang="zh-TW" sz="1400">
                <a:solidFill>
                  <a:schemeClr val="accent1"/>
                </a:solidFill>
              </a:rPr>
              <a:t>CSF</a:t>
            </a:r>
            <a:r>
              <a:rPr kumimoji="0" lang="zh-TW" altLang="en-US" sz="1400">
                <a:solidFill>
                  <a:schemeClr val="accent1"/>
                </a:solidFill>
              </a:rPr>
              <a:t>高關聯</a:t>
            </a:r>
          </a:p>
        </p:txBody>
      </p:sp>
      <p:sp>
        <p:nvSpPr>
          <p:cNvPr id="1997873" name="Text Box 49"/>
          <p:cNvSpPr txBox="1">
            <a:spLocks noChangeArrowheads="1"/>
          </p:cNvSpPr>
          <p:nvPr/>
        </p:nvSpPr>
        <p:spPr bwMode="auto">
          <a:xfrm>
            <a:off x="5908675" y="2362200"/>
            <a:ext cx="2954338" cy="34718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r>
              <a:rPr kumimoji="0" lang="en-US" altLang="zh-TW">
                <a:solidFill>
                  <a:schemeClr val="bg1"/>
                </a:solidFill>
                <a:latin typeface="新細明體" pitchFamily="18" charset="-120"/>
              </a:rPr>
              <a:t> </a:t>
            </a:r>
            <a:r>
              <a:rPr kumimoji="0" lang="zh-TW" altLang="en-US">
                <a:solidFill>
                  <a:schemeClr val="bg1"/>
                </a:solidFill>
                <a:latin typeface="新細明體" pitchFamily="18" charset="-120"/>
              </a:rPr>
              <a:t>無</a:t>
            </a: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>
              <a:spcAft>
                <a:spcPts val="200"/>
              </a:spcAft>
              <a:buClr>
                <a:srgbClr val="FB1807"/>
              </a:buClr>
              <a:buSzPct val="120000"/>
              <a:buFont typeface="Wingdings" pitchFamily="2" charset="2"/>
              <a:buChar char="§"/>
              <a:defRPr/>
            </a:pPr>
            <a:endParaRPr kumimoji="0" lang="zh-TW" altLang="en-US">
              <a:solidFill>
                <a:schemeClr val="bg1"/>
              </a:solidFill>
              <a:latin typeface="新細明體" pitchFamily="18" charset="-120"/>
            </a:endParaRPr>
          </a:p>
          <a:p>
            <a:pPr eaLnBrk="0" hangingPunct="0">
              <a:spcBef>
                <a:spcPct val="50000"/>
              </a:spcBef>
              <a:defRPr/>
            </a:pPr>
            <a:endParaRPr kumimoji="0" lang="en-US" altLang="zh-TW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842</Words>
  <Application>Microsoft Office PowerPoint</Application>
  <PresentationFormat>如螢幕大小 (4:3)</PresentationFormat>
  <Paragraphs>294</Paragraphs>
  <Slides>15</Slides>
  <Notes>13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7" baseType="lpstr">
      <vt:lpstr>教學目標</vt:lpstr>
      <vt:lpstr>Microsoft Excel Worksheet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Your User Name</cp:lastModifiedBy>
  <cp:revision>1</cp:revision>
  <dcterms:created xsi:type="dcterms:W3CDTF">2010-07-13T15:05:06Z</dcterms:created>
  <dcterms:modified xsi:type="dcterms:W3CDTF">2010-07-13T15:05:43Z</dcterms:modified>
</cp:coreProperties>
</file>